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8.png" ContentType="image/png"/>
  <Override PartName="/ppt/media/image27.png" ContentType="image/png"/>
  <Override PartName="/ppt/media/image24.jpeg" ContentType="image/jpeg"/>
  <Override PartName="/ppt/media/image22.png" ContentType="image/png"/>
  <Override PartName="/ppt/media/image23.png" ContentType="image/png"/>
  <Override PartName="/ppt/media/image21.png" ContentType="image/png"/>
  <Override PartName="/ppt/media/image15.wmf" ContentType="image/x-wmf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5.jpeg" ContentType="image/jpeg"/>
  <Override PartName="/ppt/media/image35.png" ContentType="image/png"/>
  <Override PartName="/ppt/media/image11.gif" ContentType="image/gif"/>
  <Override PartName="/ppt/media/image7.png" ContentType="image/png"/>
  <Override PartName="/ppt/media/image34.jpeg" ContentType="image/jpeg"/>
  <Override PartName="/ppt/media/image12.png" ContentType="image/png"/>
  <Override PartName="/ppt/media/image8.png" ContentType="image/png"/>
  <Override PartName="/ppt/media/image13.png" ContentType="image/png"/>
  <Override PartName="/ppt/media/image10.gif" ContentType="image/gif"/>
  <Override PartName="/ppt/media/image30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14.wmf" ContentType="image/x-wmf"/>
  <Override PartName="/ppt/media/image29.png" ContentType="image/png"/>
  <Override PartName="/ppt/media/image31.png" ContentType="image/png"/>
  <Override PartName="/ppt/media/image1.png" ContentType="image/png"/>
  <Override PartName="/ppt/media/image9.gif" ContentType="image/gif"/>
  <Override PartName="/ppt/media/image16.jpeg" ContentType="image/jpeg"/>
  <Override PartName="/ppt/media/image18.png" ContentType="image/png"/>
  <Override PartName="/ppt/media/image6.jpeg" ContentType="image/jpeg"/>
  <Override PartName="/ppt/media/image20.jpeg" ContentType="image/jpeg"/>
  <Override PartName="/ppt/media/image19.png" ContentType="image/png"/>
  <Override PartName="/ppt/charts/chart9.xml" ContentType="application/vnd.openxmlformats-officedocument.drawingml.char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presProps" Target="presProps.xml"/>
</Relationships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400" spc="-1" strike="noStrike">
                <a:solidFill>
                  <a:srgbClr val="595959"/>
                </a:solidFill>
                <a:latin typeface="Arial"/>
                <a:ea typeface="DejaVu Sans"/>
              </a:rPr>
              <a:t>정석규 님의 족저압 측정 결과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Left</c:v>
                </c:pt>
              </c:strCache>
            </c:strRef>
          </c:tx>
          <c:spPr>
            <a:solidFill>
              <a:srgbClr val="4472c4"/>
            </a:solidFill>
            <a:ln cap="rnd" w="28440">
              <a:solidFill>
                <a:srgbClr val="4472c4"/>
              </a:solidFill>
              <a:round/>
            </a:ln>
          </c:spPr>
          <c:marker>
            <c:symbol val="circle"/>
            <c:size val="5"/>
            <c:spPr>
              <a:solidFill>
                <a:srgbClr val="4472c4"/>
              </a:solidFill>
            </c:spPr>
          </c:marker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categories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0</c:f>
              <c:numCache>
                <c:formatCode>General</c:formatCode>
                <c:ptCount val="35"/>
                <c:pt idx="0">
                  <c:v>835</c:v>
                </c:pt>
                <c:pt idx="1">
                  <c:v>836</c:v>
                </c:pt>
                <c:pt idx="2">
                  <c:v>835</c:v>
                </c:pt>
                <c:pt idx="3">
                  <c:v>839</c:v>
                </c:pt>
                <c:pt idx="4">
                  <c:v>836</c:v>
                </c:pt>
                <c:pt idx="5">
                  <c:v>839</c:v>
                </c:pt>
                <c:pt idx="6">
                  <c:v>838</c:v>
                </c:pt>
                <c:pt idx="7">
                  <c:v>840</c:v>
                </c:pt>
                <c:pt idx="8">
                  <c:v>838</c:v>
                </c:pt>
                <c:pt idx="9">
                  <c:v>841</c:v>
                </c:pt>
                <c:pt idx="10">
                  <c:v>845</c:v>
                </c:pt>
                <c:pt idx="11">
                  <c:v>845</c:v>
                </c:pt>
                <c:pt idx="12">
                  <c:v>849</c:v>
                </c:pt>
                <c:pt idx="13">
                  <c:v>849</c:v>
                </c:pt>
                <c:pt idx="14">
                  <c:v>850</c:v>
                </c:pt>
                <c:pt idx="15">
                  <c:v>850</c:v>
                </c:pt>
                <c:pt idx="16">
                  <c:v>851</c:v>
                </c:pt>
                <c:pt idx="17">
                  <c:v>855</c:v>
                </c:pt>
                <c:pt idx="18">
                  <c:v>854</c:v>
                </c:pt>
                <c:pt idx="19">
                  <c:v>855</c:v>
                </c:pt>
                <c:pt idx="20">
                  <c:v>856</c:v>
                </c:pt>
                <c:pt idx="21">
                  <c:v>857</c:v>
                </c:pt>
                <c:pt idx="22">
                  <c:v>855</c:v>
                </c:pt>
                <c:pt idx="23">
                  <c:v>859</c:v>
                </c:pt>
                <c:pt idx="24">
                  <c:v>860</c:v>
                </c:pt>
                <c:pt idx="25">
                  <c:v>861</c:v>
                </c:pt>
                <c:pt idx="26">
                  <c:v>860</c:v>
                </c:pt>
                <c:pt idx="27">
                  <c:v>859</c:v>
                </c:pt>
                <c:pt idx="28">
                  <c:v>865</c:v>
                </c:pt>
                <c:pt idx="29">
                  <c:v>868</c:v>
                </c:pt>
                <c:pt idx="30">
                  <c:v>867</c:v>
                </c:pt>
                <c:pt idx="31">
                  <c:v>870</c:v>
                </c:pt>
                <c:pt idx="32">
                  <c:v>871</c:v>
                </c:pt>
                <c:pt idx="33">
                  <c:v>868</c:v>
                </c:pt>
                <c:pt idx="34">
                  <c:v>880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Right</c:v>
                </c:pt>
              </c:strCache>
            </c:strRef>
          </c:tx>
          <c:spPr>
            <a:solidFill>
              <a:srgbClr val="ed7d31"/>
            </a:solidFill>
            <a:ln cap="rnd" w="28440">
              <a:solidFill>
                <a:srgbClr val="ed7d31"/>
              </a:solidFill>
              <a:round/>
            </a:ln>
          </c:spPr>
          <c:marker>
            <c:symbol val="circle"/>
            <c:size val="5"/>
            <c:spPr>
              <a:solidFill>
                <a:srgbClr val="ed7d31"/>
              </a:solidFill>
            </c:spPr>
          </c:marker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categories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1</c:f>
              <c:numCache>
                <c:formatCode>General</c:formatCode>
                <c:ptCount val="35"/>
                <c:pt idx="0">
                  <c:v>937</c:v>
                </c:pt>
                <c:pt idx="1">
                  <c:v>935</c:v>
                </c:pt>
                <c:pt idx="2">
                  <c:v>936</c:v>
                </c:pt>
                <c:pt idx="3">
                  <c:v>937</c:v>
                </c:pt>
                <c:pt idx="4">
                  <c:v>934</c:v>
                </c:pt>
                <c:pt idx="5">
                  <c:v>928</c:v>
                </c:pt>
                <c:pt idx="6">
                  <c:v>945</c:v>
                </c:pt>
                <c:pt idx="7">
                  <c:v>937</c:v>
                </c:pt>
                <c:pt idx="8">
                  <c:v>947</c:v>
                </c:pt>
                <c:pt idx="9">
                  <c:v>942</c:v>
                </c:pt>
                <c:pt idx="10">
                  <c:v>943</c:v>
                </c:pt>
                <c:pt idx="11">
                  <c:v>941</c:v>
                </c:pt>
                <c:pt idx="12">
                  <c:v>942</c:v>
                </c:pt>
                <c:pt idx="13">
                  <c:v>940</c:v>
                </c:pt>
                <c:pt idx="14">
                  <c:v>939</c:v>
                </c:pt>
                <c:pt idx="15">
                  <c:v>937</c:v>
                </c:pt>
                <c:pt idx="16">
                  <c:v>936</c:v>
                </c:pt>
                <c:pt idx="17">
                  <c:v>938</c:v>
                </c:pt>
                <c:pt idx="18">
                  <c:v>935</c:v>
                </c:pt>
                <c:pt idx="19">
                  <c:v>934</c:v>
                </c:pt>
                <c:pt idx="20">
                  <c:v>936</c:v>
                </c:pt>
                <c:pt idx="21">
                  <c:v>933</c:v>
                </c:pt>
                <c:pt idx="22">
                  <c:v>935</c:v>
                </c:pt>
                <c:pt idx="23">
                  <c:v>932</c:v>
                </c:pt>
                <c:pt idx="24">
                  <c:v>927</c:v>
                </c:pt>
                <c:pt idx="25">
                  <c:v>925</c:v>
                </c:pt>
                <c:pt idx="26">
                  <c:v>924</c:v>
                </c:pt>
                <c:pt idx="27">
                  <c:v>923</c:v>
                </c:pt>
                <c:pt idx="28">
                  <c:v>922</c:v>
                </c:pt>
                <c:pt idx="29">
                  <c:v>919</c:v>
                </c:pt>
                <c:pt idx="30">
                  <c:v>918</c:v>
                </c:pt>
                <c:pt idx="31">
                  <c:v>920</c:v>
                </c:pt>
                <c:pt idx="32">
                  <c:v>915</c:v>
                </c:pt>
                <c:pt idx="33">
                  <c:v>916</c:v>
                </c:pt>
                <c:pt idx="34">
                  <c:v>900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Diff</c:v>
                </c:pt>
              </c:strCache>
            </c:strRef>
          </c:tx>
          <c:spPr>
            <a:solidFill>
              <a:srgbClr val="a5a5a5"/>
            </a:solidFill>
            <a:ln cap="rnd" w="28440">
              <a:solidFill>
                <a:srgbClr val="a5a5a5"/>
              </a:solidFill>
              <a:round/>
            </a:ln>
          </c:spPr>
          <c:marker>
            <c:symbol val="circle"/>
            <c:size val="5"/>
            <c:spPr>
              <a:solidFill>
                <a:srgbClr val="a5a5a5"/>
              </a:solidFill>
            </c:spPr>
          </c:marker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categories</c:f>
              <c:numCache>
                <c:formatCode>m/d/yyyy</c:formatCode>
                <c:ptCount val="35"/>
                <c:pt idx="0">
                  <c:v>44805</c:v>
                </c:pt>
                <c:pt idx="1">
                  <c:v>44806</c:v>
                </c:pt>
                <c:pt idx="2">
                  <c:v>44807</c:v>
                </c:pt>
                <c:pt idx="3">
                  <c:v>44808</c:v>
                </c:pt>
                <c:pt idx="4">
                  <c:v>44809</c:v>
                </c:pt>
                <c:pt idx="5">
                  <c:v>44810</c:v>
                </c:pt>
                <c:pt idx="6">
                  <c:v>44811</c:v>
                </c:pt>
                <c:pt idx="7">
                  <c:v>44812</c:v>
                </c:pt>
                <c:pt idx="8">
                  <c:v>44813</c:v>
                </c:pt>
                <c:pt idx="9">
                  <c:v>44814</c:v>
                </c:pt>
                <c:pt idx="10">
                  <c:v>44815</c:v>
                </c:pt>
                <c:pt idx="11">
                  <c:v>44816</c:v>
                </c:pt>
                <c:pt idx="12">
                  <c:v>44817</c:v>
                </c:pt>
                <c:pt idx="13">
                  <c:v>44818</c:v>
                </c:pt>
                <c:pt idx="14">
                  <c:v>44819</c:v>
                </c:pt>
                <c:pt idx="15">
                  <c:v>44820</c:v>
                </c:pt>
                <c:pt idx="16">
                  <c:v>44821</c:v>
                </c:pt>
                <c:pt idx="17">
                  <c:v>44822</c:v>
                </c:pt>
                <c:pt idx="18">
                  <c:v>44823</c:v>
                </c:pt>
                <c:pt idx="19">
                  <c:v>44824</c:v>
                </c:pt>
                <c:pt idx="20">
                  <c:v>44825</c:v>
                </c:pt>
                <c:pt idx="21">
                  <c:v>44826</c:v>
                </c:pt>
                <c:pt idx="22">
                  <c:v>44827</c:v>
                </c:pt>
                <c:pt idx="23">
                  <c:v>44828</c:v>
                </c:pt>
                <c:pt idx="24">
                  <c:v>44829</c:v>
                </c:pt>
                <c:pt idx="25">
                  <c:v>44830</c:v>
                </c:pt>
                <c:pt idx="26">
                  <c:v>44831</c:v>
                </c:pt>
                <c:pt idx="27">
                  <c:v>44832</c:v>
                </c:pt>
                <c:pt idx="28">
                  <c:v>44833</c:v>
                </c:pt>
                <c:pt idx="29">
                  <c:v>44834</c:v>
                </c:pt>
                <c:pt idx="30">
                  <c:v>44835</c:v>
                </c:pt>
                <c:pt idx="31">
                  <c:v>44836</c:v>
                </c:pt>
                <c:pt idx="32">
                  <c:v>44837</c:v>
                </c:pt>
                <c:pt idx="33">
                  <c:v>44838</c:v>
                </c:pt>
                <c:pt idx="34">
                  <c:v>44839</c:v>
                </c:pt>
              </c:numCache>
            </c:numRef>
          </c:cat>
          <c:val>
            <c:numRef>
              <c:f>2</c:f>
              <c:numCache>
                <c:formatCode>General</c:formatCode>
                <c:ptCount val="35"/>
                <c:pt idx="0">
                  <c:v>102</c:v>
                </c:pt>
                <c:pt idx="1">
                  <c:v>99</c:v>
                </c:pt>
                <c:pt idx="2">
                  <c:v>101</c:v>
                </c:pt>
                <c:pt idx="3">
                  <c:v>98</c:v>
                </c:pt>
                <c:pt idx="4">
                  <c:v>98</c:v>
                </c:pt>
                <c:pt idx="5">
                  <c:v>89</c:v>
                </c:pt>
                <c:pt idx="6">
                  <c:v>107</c:v>
                </c:pt>
                <c:pt idx="7">
                  <c:v>97</c:v>
                </c:pt>
                <c:pt idx="8">
                  <c:v>109</c:v>
                </c:pt>
                <c:pt idx="9">
                  <c:v>101</c:v>
                </c:pt>
                <c:pt idx="10">
                  <c:v>98</c:v>
                </c:pt>
                <c:pt idx="11">
                  <c:v>96</c:v>
                </c:pt>
                <c:pt idx="12">
                  <c:v>93</c:v>
                </c:pt>
                <c:pt idx="13">
                  <c:v>91</c:v>
                </c:pt>
                <c:pt idx="14">
                  <c:v>89</c:v>
                </c:pt>
                <c:pt idx="15">
                  <c:v>87</c:v>
                </c:pt>
                <c:pt idx="16">
                  <c:v>85</c:v>
                </c:pt>
                <c:pt idx="17">
                  <c:v>83</c:v>
                </c:pt>
                <c:pt idx="18">
                  <c:v>81</c:v>
                </c:pt>
                <c:pt idx="19">
                  <c:v>79</c:v>
                </c:pt>
                <c:pt idx="20">
                  <c:v>80</c:v>
                </c:pt>
                <c:pt idx="21">
                  <c:v>76</c:v>
                </c:pt>
                <c:pt idx="22">
                  <c:v>80</c:v>
                </c:pt>
                <c:pt idx="23">
                  <c:v>73</c:v>
                </c:pt>
                <c:pt idx="24">
                  <c:v>67</c:v>
                </c:pt>
                <c:pt idx="25">
                  <c:v>64</c:v>
                </c:pt>
                <c:pt idx="26">
                  <c:v>64</c:v>
                </c:pt>
                <c:pt idx="27">
                  <c:v>64</c:v>
                </c:pt>
                <c:pt idx="28">
                  <c:v>57</c:v>
                </c:pt>
                <c:pt idx="29">
                  <c:v>51</c:v>
                </c:pt>
                <c:pt idx="30">
                  <c:v>51</c:v>
                </c:pt>
                <c:pt idx="31">
                  <c:v>50</c:v>
                </c:pt>
                <c:pt idx="32">
                  <c:v>44</c:v>
                </c:pt>
                <c:pt idx="33">
                  <c:v>48</c:v>
                </c:pt>
                <c:pt idx="34">
                  <c:v>20</c:v>
                </c:pt>
              </c:numCache>
            </c:numRef>
          </c:val>
          <c:smooth val="0"/>
        </c:ser>
        <c:hiLowLines>
          <c:spPr>
            <a:ln w="0">
              <a:noFill/>
            </a:ln>
          </c:spPr>
        </c:hiLowLines>
        <c:marker val="1"/>
        <c:axId val="70317546"/>
        <c:axId val="81004997"/>
      </c:lineChart>
      <c:dateAx>
        <c:axId val="70317546"/>
        <c:scaling>
          <c:orientation val="minMax"/>
        </c:scaling>
        <c:delete val="0"/>
        <c:axPos val="b"/>
        <c:numFmt formatCode="m/d/yyyy" sourceLinked="0"/>
        <c:majorTickMark val="out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81004997"/>
        <c:crosses val="autoZero"/>
        <c:auto val="1"/>
        <c:lblOffset val="100"/>
        <c:baseTimeUnit val="days"/>
        <c:noMultiLvlLbl val="0"/>
      </c:dateAx>
      <c:valAx>
        <c:axId val="81004997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70317546"/>
        <c:crosses val="autoZero"/>
        <c:crossBetween val="between"/>
      </c:valAx>
      <c:spPr>
        <a:noFill/>
        <a:ln w="0">
          <a:noFill/>
        </a:ln>
      </c:spPr>
    </c:plotArea>
    <c:legend>
      <c:legendPos val="b"/>
      <c:overlay val="0"/>
      <c:spPr>
        <a:noFill/>
        <a:ln w="0">
          <a:noFill/>
        </a:ln>
      </c:spPr>
      <c:txPr>
        <a:bodyPr/>
        <a:lstStyle/>
        <a:p>
          <a:pPr>
            <a:defRPr b="0" sz="900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슬라이드</a:t>
            </a:r>
            <a:r>
              <a:rPr b="0" lang="ko-KR" sz="4400" spc="-1" strike="noStrike">
                <a:latin typeface="Noto Sans CJK KR"/>
              </a:rPr>
              <a:t>를 </a:t>
            </a:r>
            <a:r>
              <a:rPr b="0" lang="ko-KR" sz="4400" spc="-1" strike="noStrike">
                <a:latin typeface="Noto Sans CJK KR"/>
              </a:rPr>
              <a:t>이동하려</a:t>
            </a:r>
            <a:r>
              <a:rPr b="0" lang="ko-KR" sz="4400" spc="-1" strike="noStrike">
                <a:latin typeface="Noto Sans CJK KR"/>
              </a:rPr>
              <a:t>면 </a:t>
            </a:r>
            <a:r>
              <a:rPr b="0" lang="ko-KR" sz="4400" spc="-1" strike="noStrike">
                <a:latin typeface="Noto Sans CJK KR"/>
              </a:rPr>
              <a:t>클릭하십</a:t>
            </a:r>
            <a:r>
              <a:rPr b="0" lang="ko-KR" sz="4400" spc="-1" strike="noStrike">
                <a:latin typeface="Noto Sans CJK KR"/>
              </a:rPr>
              <a:t>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ko-KR" sz="2000" spc="-1" strike="noStrike">
                <a:latin typeface="Noto Sans CJK KR"/>
              </a:rPr>
              <a:t>메모 서식을 편집하려면 클릭하십시오</a:t>
            </a:r>
            <a:r>
              <a:rPr b="0" lang="en-US" sz="2000" spc="-1" strike="noStrike">
                <a:latin typeface="Noto Sans CJK KR"/>
              </a:rPr>
              <a:t>.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Noto Serif CJK KR"/>
              </a:rPr>
              <a:t>&lt;머리글&gt;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fld id="{42BD82E6-C232-4A74-B13F-5A7026968E3C}" type="slidenum">
              <a:rPr b="0" lang="en-US" sz="1400" spc="-1" strike="noStrike">
                <a:latin typeface="Noto Serif CJK KR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맑은 고딕"/>
                <a:ea typeface="맑은 고딕"/>
              </a:rPr>
              <a:t>주제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61D46348-C2DA-4188-8CB0-9AD17F042DEF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족저압 척추측만증 추적 장치 </a:t>
            </a:r>
            <a:r>
              <a:rPr b="0" lang="en-US" sz="1800" spc="-1" strike="noStrike">
                <a:latin typeface="Noto Sans CJK KR"/>
              </a:rPr>
              <a:t>: </a:t>
            </a:r>
            <a:r>
              <a:rPr b="0" lang="ko-KR" sz="1800" spc="-1" strike="noStrike">
                <a:latin typeface="Noto Sans CJK KR"/>
              </a:rPr>
              <a:t>논문 레퍼런스 방식 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8A47B2B3-5877-430C-BBBC-20D5241E44BB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족저압 척추측만증 추적 장치 </a:t>
            </a:r>
            <a:r>
              <a:rPr b="0" lang="en-US" sz="1800" spc="-1" strike="noStrike">
                <a:latin typeface="Noto Sans CJK KR"/>
              </a:rPr>
              <a:t>: </a:t>
            </a:r>
            <a:r>
              <a:rPr b="0" lang="ko-KR" sz="1800" spc="-1" strike="noStrike">
                <a:latin typeface="Noto Sans CJK KR"/>
              </a:rPr>
              <a:t>제작할 기기의 스펙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92BCCA37-006A-41AB-909F-4607850E2065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논문 레퍼런스에 의거한 척추측만증 척도 계산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5695C29F-52BA-4944-88CB-CD48E464A2EC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데이터 전송 플로우 차트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801BE449-CB13-4BCB-B7BD-D4617DA3CAE2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데이터 전처리 플로우 차트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F985C8E2-034F-4634-9E91-714E2082F809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데이터 시각화 플로우 차트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42B5E932-D8E1-434F-A792-9D533FD29EE8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테스트 측정 방식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5035035E-5F23-43B2-9FB4-D51A7E58419F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현재 고려 사항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B1203B7B-6355-49E2-A84B-F4C353727BE8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장치 구성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450F1D2F-B31F-4492-8245-18C91DCE2400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맑은 고딕"/>
                <a:ea typeface="맑은 고딕"/>
              </a:rPr>
              <a:t>목차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3FEE9367-7BA7-464C-94BE-A6AD1D0E073D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척추측만증의 정의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CA937640-A7FD-49A3-B97B-974016CEFEA2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척추측만증 치료 단계 </a:t>
            </a:r>
            <a:r>
              <a:rPr b="0" lang="en-US" sz="1800" spc="-1" strike="noStrike">
                <a:latin typeface="Noto Sans CJK KR"/>
              </a:rPr>
              <a:t>-&gt; </a:t>
            </a:r>
            <a:r>
              <a:rPr b="0" lang="ko-KR" sz="1800" spc="-1" strike="noStrike">
                <a:latin typeface="Noto Sans CJK KR"/>
              </a:rPr>
              <a:t>척추측만증 추적관찰 장치의 필요성 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9BC41238-B2DC-4C95-8CD0-2474D24EE831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논문 레퍼런스 </a:t>
            </a:r>
            <a:r>
              <a:rPr b="0" lang="en-US" sz="1800" spc="-1" strike="noStrike">
                <a:latin typeface="Noto Sans CJK KR"/>
              </a:rPr>
              <a:t>: </a:t>
            </a:r>
            <a:r>
              <a:rPr b="0" lang="ko-KR" sz="1800" spc="-1" strike="noStrike">
                <a:latin typeface="Noto Sans CJK KR"/>
              </a:rPr>
              <a:t>족저압 측정의 척추측만증 척도 가능성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7AE0FA80-D440-4471-B0F5-BA32E95AFE13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족저압 측정의 방식과 기대효과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8E738359-1125-488D-B7D7-9FB316B28DD1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latin typeface="Noto Sans CJK KR"/>
              </a:rPr>
              <a:t>족저압 시스템 현황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946A1B14-775F-4CA1-B3FA-29820054AE64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Noto Sans CJK KR"/>
              </a:rPr>
              <a:t>Exbody Gait Analyzer </a:t>
            </a:r>
            <a:r>
              <a:rPr b="0" lang="ko-KR" sz="1800" spc="-1" strike="noStrike">
                <a:latin typeface="Noto Sans CJK KR"/>
              </a:rPr>
              <a:t>제품 스펙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D9D372BA-9080-4751-9F5F-AA4FC369E26B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56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Noto Sans CJK KR"/>
              </a:rPr>
              <a:t>Dynafoot </a:t>
            </a:r>
            <a:r>
              <a:rPr b="0" lang="ko-KR" sz="1800" spc="-1" strike="noStrike">
                <a:latin typeface="Noto Sans CJK KR"/>
              </a:rPr>
              <a:t>제품의 스펙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425529D6-7329-47A3-BC6B-84AC1E2F4B08}" type="slidenum">
              <a:rPr b="0" lang="en-US" sz="1200" spc="-1" strike="noStrike">
                <a:solidFill>
                  <a:srgbClr val="000000"/>
                </a:solidFill>
                <a:latin typeface="Noto Serif CJK KR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제목 </a:t>
            </a:r>
            <a:r>
              <a:rPr b="0" lang="ko-KR" sz="4400" spc="-1" strike="noStrike">
                <a:latin typeface="Noto Sans CJK KR"/>
              </a:rPr>
              <a:t>텍스트의 </a:t>
            </a:r>
            <a:r>
              <a:rPr b="0" lang="ko-KR" sz="4400" spc="-1" strike="noStrike">
                <a:latin typeface="Noto Sans CJK KR"/>
              </a:rPr>
              <a:t>서식을 </a:t>
            </a:r>
            <a:r>
              <a:rPr b="0" lang="ko-KR" sz="4400" spc="-1" strike="noStrike">
                <a:latin typeface="Noto Sans CJK KR"/>
              </a:rPr>
              <a:t>편집하려</a:t>
            </a:r>
            <a:r>
              <a:rPr b="0" lang="ko-KR" sz="4400" spc="-1" strike="noStrike">
                <a:latin typeface="Noto Sans CJK KR"/>
              </a:rPr>
              <a:t>면 </a:t>
            </a:r>
            <a:r>
              <a:rPr b="0" lang="ko-KR" sz="4400" spc="-1" strike="noStrike">
                <a:latin typeface="Noto Sans CJK KR"/>
              </a:rPr>
              <a:t>클릭하십</a:t>
            </a:r>
            <a:r>
              <a:rPr b="0" lang="ko-KR" sz="4400" spc="-1" strike="noStrike">
                <a:latin typeface="Noto Sans CJK KR"/>
              </a:rPr>
              <a:t>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제목 </a:t>
            </a:r>
            <a:r>
              <a:rPr b="0" lang="ko-KR" sz="4400" spc="-1" strike="noStrike">
                <a:latin typeface="Noto Sans CJK KR"/>
              </a:rPr>
              <a:t>텍스트의 </a:t>
            </a:r>
            <a:r>
              <a:rPr b="0" lang="ko-KR" sz="4400" spc="-1" strike="noStrike">
                <a:latin typeface="Noto Sans CJK KR"/>
              </a:rPr>
              <a:t>서식을 </a:t>
            </a:r>
            <a:r>
              <a:rPr b="0" lang="ko-KR" sz="4400" spc="-1" strike="noStrike">
                <a:latin typeface="Noto Sans CJK KR"/>
              </a:rPr>
              <a:t>편집하려</a:t>
            </a:r>
            <a:r>
              <a:rPr b="0" lang="ko-KR" sz="4400" spc="-1" strike="noStrike">
                <a:latin typeface="Noto Sans CJK KR"/>
              </a:rPr>
              <a:t>면 </a:t>
            </a:r>
            <a:r>
              <a:rPr b="0" lang="ko-KR" sz="4400" spc="-1" strike="noStrike">
                <a:latin typeface="Noto Sans CJK KR"/>
              </a:rPr>
              <a:t>클릭하십</a:t>
            </a:r>
            <a:r>
              <a:rPr b="0" lang="ko-KR" sz="4400" spc="-1" strike="noStrike">
                <a:latin typeface="Noto Sans CJK KR"/>
              </a:rPr>
              <a:t>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chart" Target="../charts/chart9.xm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amc.seoul.kr/asan/healthinfo/disease/diseaseDetail.do?contentId=32565" TargetMode="External"/><Relationship Id="rId2" Type="http://schemas.openxmlformats.org/officeDocument/2006/relationships/hyperlink" Target="http://www.samsunghospital.com/home/healthInfo/content/contenView.do?CONT_SRC_ID=33852&amp;CONT_SRC=HOMEPAGE&amp;CONT_ID=6571&amp;CONT_CLS_CD=001027" TargetMode="External"/><Relationship Id="rId3" Type="http://schemas.openxmlformats.org/officeDocument/2006/relationships/hyperlink" Target="https://kocoafab.cc/tutorial/view/105" TargetMode="External"/><Relationship Id="rId4" Type="http://schemas.openxmlformats.org/officeDocument/2006/relationships/hyperlink" Target="https://v.kakao.com/v/20210531151114558" TargetMode="External"/><Relationship Id="rId5" Type="http://schemas.openxmlformats.org/officeDocument/2006/relationships/hyperlink" Target="http://www.ghiwell.co.kr/kor/sub/sub02_01_01_new.php?ptype=kor_sub02_01_01" TargetMode="External"/><Relationship Id="rId6" Type="http://schemas.openxmlformats.org/officeDocument/2006/relationships/hyperlink" Target="https://www.teamelysium.kr/balancechecker/" TargetMode="External"/><Relationship Id="rId7" Type="http://schemas.openxmlformats.org/officeDocument/2006/relationships/hyperlink" Target="http://exbody.kr/hospitals/exbody_ga/" TargetMode="External"/><Relationship Id="rId8" Type="http://schemas.openxmlformats.org/officeDocument/2006/relationships/hyperlink" Target="https://blog.naver.com/PostView.nhn?blogId=roboholic84&amp;logNo=221387405040" TargetMode="External"/><Relationship Id="rId9" Type="http://schemas.openxmlformats.org/officeDocument/2006/relationships/hyperlink" Target="https://m.blog.naver.com/qbxlvnf11/221127762091" TargetMode="External"/><Relationship Id="rId10" Type="http://schemas.openxmlformats.org/officeDocument/2006/relationships/hyperlink" Target="https://www.elfadistrelec.no/en/arduino-nano-33-iot-arduino-abx00027/p/30150883" TargetMode="External"/><Relationship Id="rId11" Type="http://schemas.openxmlformats.org/officeDocument/2006/relationships/hyperlink" Target="http://appinventor.mit.edu/explore/ai2/beginner-videos" TargetMode="External"/><Relationship Id="rId1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image" Target="../media/image10.gif"/><Relationship Id="rId3" Type="http://schemas.openxmlformats.org/officeDocument/2006/relationships/image" Target="../media/image11.gi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162680" y="4921560"/>
            <a:ext cx="444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지식 및 정보제어 연구실 김성신 교수님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9522720" y="5587200"/>
            <a:ext cx="2279880" cy="7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조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2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조 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학과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전기공학과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학번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201724570, 201724525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이름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정석규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이도경  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1448640" y="2193840"/>
            <a:ext cx="9293400" cy="12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ko-KR" sz="3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족저압 척추측만증 추적 장치</a:t>
            </a:r>
            <a:endParaRPr b="0" lang="en-US" sz="36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ko-KR" sz="2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졸업과제 보고서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8976240" y="635508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0DCC1D4-2EBB-43B0-951A-F730385A8D69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8B76DDB-B9D4-40D5-9F84-DDF0E8282124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5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166" name="TextBox 1"/>
          <p:cNvSpPr/>
          <p:nvPr/>
        </p:nvSpPr>
        <p:spPr>
          <a:xfrm>
            <a:off x="4311720" y="822960"/>
            <a:ext cx="3567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Arial"/>
                <a:ea typeface="DejaVu Sans"/>
              </a:rPr>
              <a:t>족저압 척추측만증 추적 장치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724320" y="1302480"/>
            <a:ext cx="10325520" cy="52891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TextBox 12"/>
          <p:cNvSpPr/>
          <p:nvPr/>
        </p:nvSpPr>
        <p:spPr>
          <a:xfrm>
            <a:off x="5564520" y="2793240"/>
            <a:ext cx="5065920" cy="23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Arial"/>
                <a:ea typeface="DejaVu Sans"/>
              </a:rPr>
              <a:t>논문에서 사용한 방식</a:t>
            </a:r>
            <a:endParaRPr b="0" lang="en-US" sz="20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족 압 측정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양 발의 압력 차 비교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양 발의 압력차가 유의미한 차이를 보일 경우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척추측만증 경고 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69" name="그림 3" descr=""/>
          <p:cNvPicPr/>
          <p:nvPr/>
        </p:nvPicPr>
        <p:blipFill>
          <a:blip r:embed="rId1"/>
          <a:stretch/>
        </p:blipFill>
        <p:spPr>
          <a:xfrm>
            <a:off x="1461240" y="1980000"/>
            <a:ext cx="3218400" cy="1551600"/>
          </a:xfrm>
          <a:prstGeom prst="rect">
            <a:avLst/>
          </a:prstGeom>
          <a:ln w="0">
            <a:noFill/>
          </a:ln>
        </p:spPr>
      </p:pic>
      <p:pic>
        <p:nvPicPr>
          <p:cNvPr id="170" name="그림 9" descr=""/>
          <p:cNvPicPr/>
          <p:nvPr/>
        </p:nvPicPr>
        <p:blipFill>
          <a:blip r:embed="rId2"/>
          <a:stretch/>
        </p:blipFill>
        <p:spPr>
          <a:xfrm>
            <a:off x="2045880" y="3959640"/>
            <a:ext cx="1913760" cy="221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22689BB-6CFE-4D7B-904E-2D3757C31B53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174" name="TextBox 1"/>
          <p:cNvSpPr/>
          <p:nvPr/>
        </p:nvSpPr>
        <p:spPr>
          <a:xfrm>
            <a:off x="4311720" y="822960"/>
            <a:ext cx="3567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Arial"/>
                <a:ea typeface="DejaVu Sans"/>
              </a:rPr>
              <a:t>족저압 척추측만증 추적 장치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942120" y="1302480"/>
            <a:ext cx="10325520" cy="19112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4"/>
          <p:cNvSpPr/>
          <p:nvPr/>
        </p:nvSpPr>
        <p:spPr>
          <a:xfrm>
            <a:off x="942120" y="3429000"/>
            <a:ext cx="10325520" cy="31190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그림 7" descr="실내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63440" y="1426680"/>
            <a:ext cx="2214720" cy="1662480"/>
          </a:xfrm>
          <a:prstGeom prst="rect">
            <a:avLst/>
          </a:prstGeom>
          <a:ln w="0">
            <a:noFill/>
          </a:ln>
        </p:spPr>
      </p:pic>
      <p:pic>
        <p:nvPicPr>
          <p:cNvPr id="178" name="그림 11" descr=""/>
          <p:cNvPicPr/>
          <p:nvPr/>
        </p:nvPicPr>
        <p:blipFill>
          <a:blip r:embed="rId2"/>
          <a:stretch/>
        </p:blipFill>
        <p:spPr>
          <a:xfrm>
            <a:off x="3400200" y="1423080"/>
            <a:ext cx="2214720" cy="1662480"/>
          </a:xfrm>
          <a:prstGeom prst="rect">
            <a:avLst/>
          </a:prstGeom>
          <a:ln w="0">
            <a:noFill/>
          </a:ln>
        </p:spPr>
      </p:pic>
      <p:sp>
        <p:nvSpPr>
          <p:cNvPr id="179" name="TextBox 12"/>
          <p:cNvSpPr/>
          <p:nvPr/>
        </p:nvSpPr>
        <p:spPr>
          <a:xfrm>
            <a:off x="6095880" y="2070000"/>
            <a:ext cx="4611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01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정적 족저압 측정 방식 이용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인솔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0" name="TextBox 13"/>
          <p:cNvSpPr/>
          <p:nvPr/>
        </p:nvSpPr>
        <p:spPr>
          <a:xfrm>
            <a:off x="6105240" y="4050000"/>
            <a:ext cx="4601880" cy="185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02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분석 결과 시각화 리포트제시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동적 보행 분석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자유로운 행동 패턴에서 측정</a:t>
            </a:r>
            <a:endParaRPr b="0" lang="en-US" sz="16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분석 항목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일별 양 발의 최대 압력 </a:t>
            </a:r>
            <a:endParaRPr b="0" lang="en-US" sz="16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측정 척도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앱인벤터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600" spc="-1" strike="noStrike">
              <a:latin typeface="Noto Sans CJK KR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Max Pressure</a:t>
            </a:r>
            <a:endParaRPr b="0" lang="en-US" sz="1600" spc="-1" strike="noStrike">
              <a:latin typeface="Noto Sans CJK KR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2D Line Pressure Display</a:t>
            </a:r>
            <a:endParaRPr b="0" lang="en-US" sz="1600" spc="-1" strike="noStrike">
              <a:latin typeface="Noto Sans CJK KR"/>
            </a:endParaRPr>
          </a:p>
        </p:txBody>
      </p:sp>
      <p:graphicFrame>
        <p:nvGraphicFramePr>
          <p:cNvPr id="181" name="차트 14"/>
          <p:cNvGraphicFramePr/>
          <p:nvPr/>
        </p:nvGraphicFramePr>
        <p:xfrm>
          <a:off x="1617480" y="3858840"/>
          <a:ext cx="3322080" cy="2175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0709B1-1E9C-457A-A4DE-3773D41922D6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276120" y="990720"/>
            <a:ext cx="11619720" cy="24375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Picture 2" descr=""/>
          <p:cNvPicPr/>
          <p:nvPr/>
        </p:nvPicPr>
        <p:blipFill>
          <a:blip r:embed="rId1"/>
          <a:stretch/>
        </p:blipFill>
        <p:spPr>
          <a:xfrm>
            <a:off x="1620000" y="1745280"/>
            <a:ext cx="1410120" cy="5943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5"/>
          <p:cNvSpPr/>
          <p:nvPr/>
        </p:nvSpPr>
        <p:spPr>
          <a:xfrm>
            <a:off x="1551600" y="1243440"/>
            <a:ext cx="172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계산 방식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8" name="TextBox 6"/>
          <p:cNvSpPr/>
          <p:nvPr/>
        </p:nvSpPr>
        <p:spPr>
          <a:xfrm>
            <a:off x="1136160" y="2678400"/>
            <a:ext cx="3087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선택된 핀의 입력 전압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입력 전압 기준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9" name="TextBox 1"/>
          <p:cNvSpPr/>
          <p:nvPr/>
        </p:nvSpPr>
        <p:spPr>
          <a:xfrm>
            <a:off x="6158160" y="1490400"/>
            <a:ext cx="49039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Arduino Nano 33 IoT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입력 전압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() : 3.3V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1.1V, ADC = 341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2.8V, ADC = 868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267120" y="3616920"/>
            <a:ext cx="11619720" cy="29358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TextBox 2"/>
          <p:cNvSpPr/>
          <p:nvPr/>
        </p:nvSpPr>
        <p:spPr>
          <a:xfrm>
            <a:off x="1967760" y="3871440"/>
            <a:ext cx="8218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논문 방식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자세 측정 실험과 더불어 운동량 실험 데이터를 확보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이후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labview signal processing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프로그램을 통해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reference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데이터를 산출 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92" name="화살표: 아래쪽 3"/>
          <p:cNvSpPr/>
          <p:nvPr/>
        </p:nvSpPr>
        <p:spPr>
          <a:xfrm>
            <a:off x="5938560" y="4912920"/>
            <a:ext cx="313200" cy="350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" name="TextBox 8"/>
          <p:cNvSpPr/>
          <p:nvPr/>
        </p:nvSpPr>
        <p:spPr>
          <a:xfrm>
            <a:off x="1967760" y="5434920"/>
            <a:ext cx="7489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현재 보유하고 있는 기기로 운동량 데이터를 계산하기 어려움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척추측만증 환자와 정상군의 데이터를 측정하여 기준점을 찾고자 함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DEB3C5-F7F7-43F0-9E8C-ABD515F14F98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pic>
        <p:nvPicPr>
          <p:cNvPr id="197" name="그림 2" descr=""/>
          <p:cNvPicPr/>
          <p:nvPr/>
        </p:nvPicPr>
        <p:blipFill>
          <a:blip r:embed="rId1"/>
          <a:stretch/>
        </p:blipFill>
        <p:spPr>
          <a:xfrm>
            <a:off x="1042920" y="1477800"/>
            <a:ext cx="3385800" cy="4345200"/>
          </a:xfrm>
          <a:prstGeom prst="rect">
            <a:avLst/>
          </a:prstGeom>
          <a:ln w="0">
            <a:noFill/>
          </a:ln>
        </p:spPr>
      </p:pic>
      <p:sp>
        <p:nvSpPr>
          <p:cNvPr id="198" name="직사각형 3"/>
          <p:cNvSpPr/>
          <p:nvPr/>
        </p:nvSpPr>
        <p:spPr>
          <a:xfrm>
            <a:off x="1112400" y="1740600"/>
            <a:ext cx="3177000" cy="864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" name="Picture 2" descr="Arduino Nano 33 IoT / 디바이스마트"/>
          <p:cNvPicPr/>
          <p:nvPr/>
        </p:nvPicPr>
        <p:blipFill>
          <a:blip r:embed="rId2"/>
          <a:stretch/>
        </p:blipFill>
        <p:spPr>
          <a:xfrm>
            <a:off x="5781960" y="1244160"/>
            <a:ext cx="1437480" cy="1361160"/>
          </a:xfrm>
          <a:prstGeom prst="rect">
            <a:avLst/>
          </a:prstGeom>
          <a:ln w="0">
            <a:noFill/>
          </a:ln>
        </p:spPr>
      </p:pic>
      <p:pic>
        <p:nvPicPr>
          <p:cNvPr id="200" name="Picture 4" descr="Hour of Code with MIT App Inventor"/>
          <p:cNvPicPr/>
          <p:nvPr/>
        </p:nvPicPr>
        <p:blipFill>
          <a:blip r:embed="rId3"/>
          <a:stretch/>
        </p:blipFill>
        <p:spPr>
          <a:xfrm>
            <a:off x="9887400" y="1375560"/>
            <a:ext cx="1855080" cy="1301040"/>
          </a:xfrm>
          <a:prstGeom prst="rect">
            <a:avLst/>
          </a:prstGeom>
          <a:ln w="0">
            <a:noFill/>
          </a:ln>
        </p:spPr>
      </p:pic>
      <p:pic>
        <p:nvPicPr>
          <p:cNvPr id="201" name="그림 5" descr=""/>
          <p:cNvPicPr/>
          <p:nvPr/>
        </p:nvPicPr>
        <p:blipFill>
          <a:blip r:embed="rId4"/>
          <a:stretch/>
        </p:blipFill>
        <p:spPr>
          <a:xfrm>
            <a:off x="7400880" y="2788920"/>
            <a:ext cx="2666520" cy="3266640"/>
          </a:xfrm>
          <a:prstGeom prst="rect">
            <a:avLst/>
          </a:prstGeom>
          <a:ln w="0">
            <a:noFill/>
          </a:ln>
        </p:spPr>
      </p:pic>
      <p:sp>
        <p:nvSpPr>
          <p:cNvPr id="202" name="직선 화살표 연결선 7"/>
          <p:cNvSpPr/>
          <p:nvPr/>
        </p:nvSpPr>
        <p:spPr>
          <a:xfrm>
            <a:off x="7867800" y="2180520"/>
            <a:ext cx="156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TextBox 8"/>
          <p:cNvSpPr/>
          <p:nvPr/>
        </p:nvSpPr>
        <p:spPr>
          <a:xfrm>
            <a:off x="5381640" y="952920"/>
            <a:ext cx="248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Arduino Nano 33 IoT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4" name="TextBox 9"/>
          <p:cNvSpPr/>
          <p:nvPr/>
        </p:nvSpPr>
        <p:spPr>
          <a:xfrm>
            <a:off x="9715320" y="952920"/>
            <a:ext cx="2209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 Inventor Apps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5" name="직사각형 10"/>
          <p:cNvSpPr/>
          <p:nvPr/>
        </p:nvSpPr>
        <p:spPr>
          <a:xfrm>
            <a:off x="7924680" y="1358280"/>
            <a:ext cx="1437480" cy="74268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06" name="TextBox 11"/>
          <p:cNvSpPr/>
          <p:nvPr/>
        </p:nvSpPr>
        <p:spPr>
          <a:xfrm>
            <a:off x="7867800" y="1463760"/>
            <a:ext cx="15613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Arduino BLE</a:t>
            </a:r>
            <a:endParaRPr b="0" lang="en-US" sz="10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Service UUID </a:t>
            </a:r>
            <a:endParaRPr b="0" lang="en-US" sz="10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Characteristics UUID </a:t>
            </a:r>
            <a:endParaRPr b="0" lang="en-US" sz="10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0463BA-3C51-4C39-9A95-F4A88752AD18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pic>
        <p:nvPicPr>
          <p:cNvPr id="210" name="그림 2" descr=""/>
          <p:cNvPicPr/>
          <p:nvPr/>
        </p:nvPicPr>
        <p:blipFill>
          <a:blip r:embed="rId1"/>
          <a:stretch/>
        </p:blipFill>
        <p:spPr>
          <a:xfrm>
            <a:off x="946440" y="1411920"/>
            <a:ext cx="3385800" cy="4345200"/>
          </a:xfrm>
          <a:prstGeom prst="rect">
            <a:avLst/>
          </a:prstGeom>
          <a:ln w="0">
            <a:noFill/>
          </a:ln>
        </p:spPr>
      </p:pic>
      <p:sp>
        <p:nvSpPr>
          <p:cNvPr id="211" name="직사각형 3"/>
          <p:cNvSpPr/>
          <p:nvPr/>
        </p:nvSpPr>
        <p:spPr>
          <a:xfrm>
            <a:off x="1017360" y="3653640"/>
            <a:ext cx="3150000" cy="85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2" name="Picture 2" descr="Arduino Nano 33 IoT / 디바이스마트"/>
          <p:cNvPicPr/>
          <p:nvPr/>
        </p:nvPicPr>
        <p:blipFill>
          <a:blip r:embed="rId2"/>
          <a:stretch/>
        </p:blipFill>
        <p:spPr>
          <a:xfrm>
            <a:off x="5781960" y="1244160"/>
            <a:ext cx="1437480" cy="1361160"/>
          </a:xfrm>
          <a:prstGeom prst="rect">
            <a:avLst/>
          </a:prstGeom>
          <a:ln w="0">
            <a:noFill/>
          </a:ln>
        </p:spPr>
      </p:pic>
      <p:pic>
        <p:nvPicPr>
          <p:cNvPr id="213" name="Picture 4" descr="Hour of Code with MIT App Inventor"/>
          <p:cNvPicPr/>
          <p:nvPr/>
        </p:nvPicPr>
        <p:blipFill>
          <a:blip r:embed="rId3"/>
          <a:stretch/>
        </p:blipFill>
        <p:spPr>
          <a:xfrm>
            <a:off x="9887400" y="1375560"/>
            <a:ext cx="1855080" cy="1301040"/>
          </a:xfrm>
          <a:prstGeom prst="rect">
            <a:avLst/>
          </a:prstGeom>
          <a:ln w="0">
            <a:noFill/>
          </a:ln>
        </p:spPr>
      </p:pic>
      <p:sp>
        <p:nvSpPr>
          <p:cNvPr id="214" name="직선 화살표 연결선 6"/>
          <p:cNvSpPr/>
          <p:nvPr/>
        </p:nvSpPr>
        <p:spPr>
          <a:xfrm>
            <a:off x="7867800" y="2180520"/>
            <a:ext cx="156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직사각형 7"/>
          <p:cNvSpPr/>
          <p:nvPr/>
        </p:nvSpPr>
        <p:spPr>
          <a:xfrm>
            <a:off x="7924680" y="1551240"/>
            <a:ext cx="1437480" cy="54972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6" name="TextBox 8"/>
          <p:cNvSpPr/>
          <p:nvPr/>
        </p:nvSpPr>
        <p:spPr>
          <a:xfrm>
            <a:off x="7887960" y="1714320"/>
            <a:ext cx="15613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FloatWrite(A2) : 930.0</a:t>
            </a:r>
            <a:endParaRPr b="0" lang="en-US" sz="1000" spc="-1" strike="noStrike">
              <a:latin typeface="Noto Sans CJK KR"/>
            </a:endParaRPr>
          </a:p>
        </p:txBody>
      </p:sp>
      <p:pic>
        <p:nvPicPr>
          <p:cNvPr id="217" name="그림 9" descr=""/>
          <p:cNvPicPr/>
          <p:nvPr/>
        </p:nvPicPr>
        <p:blipFill>
          <a:blip r:embed="rId4"/>
          <a:stretch/>
        </p:blipFill>
        <p:spPr>
          <a:xfrm>
            <a:off x="5569560" y="3117600"/>
            <a:ext cx="5675400" cy="335664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1"/>
          <p:cNvSpPr/>
          <p:nvPr/>
        </p:nvSpPr>
        <p:spPr>
          <a:xfrm>
            <a:off x="5381640" y="952920"/>
            <a:ext cx="248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Arduino Nano 33 IoT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19" name="TextBox 12"/>
          <p:cNvSpPr/>
          <p:nvPr/>
        </p:nvSpPr>
        <p:spPr>
          <a:xfrm>
            <a:off x="9715320" y="952920"/>
            <a:ext cx="2209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 Inventor Apps 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7F09210-9D1D-4B8D-B5D4-44EDCF1F75E6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03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분석 모델 플로우 차트 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pic>
        <p:nvPicPr>
          <p:cNvPr id="223" name="그림 3" descr=""/>
          <p:cNvPicPr/>
          <p:nvPr/>
        </p:nvPicPr>
        <p:blipFill>
          <a:blip r:embed="rId1"/>
          <a:stretch/>
        </p:blipFill>
        <p:spPr>
          <a:xfrm>
            <a:off x="370080" y="2128320"/>
            <a:ext cx="2156040" cy="3568320"/>
          </a:xfrm>
          <a:prstGeom prst="rect">
            <a:avLst/>
          </a:prstGeom>
          <a:ln w="0">
            <a:noFill/>
          </a:ln>
        </p:spPr>
      </p:pic>
      <p:pic>
        <p:nvPicPr>
          <p:cNvPr id="224" name="그림 5" descr=""/>
          <p:cNvPicPr/>
          <p:nvPr/>
        </p:nvPicPr>
        <p:blipFill>
          <a:blip r:embed="rId2"/>
          <a:stretch/>
        </p:blipFill>
        <p:spPr>
          <a:xfrm>
            <a:off x="2684520" y="2145960"/>
            <a:ext cx="2191680" cy="3568320"/>
          </a:xfrm>
          <a:prstGeom prst="rect">
            <a:avLst/>
          </a:prstGeom>
          <a:ln w="0">
            <a:noFill/>
          </a:ln>
        </p:spPr>
      </p:pic>
      <p:sp>
        <p:nvSpPr>
          <p:cNvPr id="225" name="직사각형 1"/>
          <p:cNvSpPr/>
          <p:nvPr/>
        </p:nvSpPr>
        <p:spPr>
          <a:xfrm>
            <a:off x="457200" y="3053880"/>
            <a:ext cx="1970640" cy="85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직사각형 4"/>
          <p:cNvSpPr/>
          <p:nvPr/>
        </p:nvSpPr>
        <p:spPr>
          <a:xfrm>
            <a:off x="2737800" y="2358720"/>
            <a:ext cx="2050200" cy="316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Picture 2" descr=""/>
          <p:cNvPicPr/>
          <p:nvPr/>
        </p:nvPicPr>
        <p:blipFill>
          <a:blip r:embed="rId3"/>
          <a:stretch/>
        </p:blipFill>
        <p:spPr>
          <a:xfrm>
            <a:off x="10563840" y="1062360"/>
            <a:ext cx="788040" cy="942840"/>
          </a:xfrm>
          <a:prstGeom prst="rect">
            <a:avLst/>
          </a:prstGeom>
          <a:ln w="0">
            <a:noFill/>
          </a:ln>
        </p:spPr>
      </p:pic>
      <p:pic>
        <p:nvPicPr>
          <p:cNvPr id="228" name="Picture 4" descr="Hour of Code with MIT App Inventor"/>
          <p:cNvPicPr/>
          <p:nvPr/>
        </p:nvPicPr>
        <p:blipFill>
          <a:blip r:embed="rId4"/>
          <a:stretch/>
        </p:blipFill>
        <p:spPr>
          <a:xfrm>
            <a:off x="5554800" y="1080000"/>
            <a:ext cx="1518840" cy="1065240"/>
          </a:xfrm>
          <a:prstGeom prst="rect">
            <a:avLst/>
          </a:prstGeom>
          <a:ln w="0">
            <a:noFill/>
          </a:ln>
        </p:spPr>
      </p:pic>
      <p:sp>
        <p:nvSpPr>
          <p:cNvPr id="229" name="직선 화살표 연결선 7"/>
          <p:cNvSpPr/>
          <p:nvPr/>
        </p:nvSpPr>
        <p:spPr>
          <a:xfrm>
            <a:off x="7745040" y="1709640"/>
            <a:ext cx="156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0" name="직사각형 8"/>
          <p:cNvSpPr/>
          <p:nvPr/>
        </p:nvSpPr>
        <p:spPr>
          <a:xfrm>
            <a:off x="7070400" y="1131840"/>
            <a:ext cx="2910240" cy="42048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/ Web view API requests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231" name="직사각형 9"/>
          <p:cNvSpPr/>
          <p:nvPr/>
        </p:nvSpPr>
        <p:spPr>
          <a:xfrm>
            <a:off x="8113320" y="2005920"/>
            <a:ext cx="788040" cy="35208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232" name="직선 화살표 연결선 11"/>
          <p:cNvSpPr/>
          <p:nvPr/>
        </p:nvSpPr>
        <p:spPr>
          <a:xfrm flipH="1">
            <a:off x="7725600" y="1826280"/>
            <a:ext cx="156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33" name="그림 15" descr=""/>
          <p:cNvPicPr/>
          <p:nvPr/>
        </p:nvPicPr>
        <p:blipFill>
          <a:blip r:embed="rId5"/>
          <a:stretch/>
        </p:blipFill>
        <p:spPr>
          <a:xfrm>
            <a:off x="6197760" y="2818440"/>
            <a:ext cx="5024160" cy="345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B9BF055-3203-4561-A3AD-DD7570A88EE6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장치 및 테스트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237" name="TextBox 8"/>
          <p:cNvSpPr/>
          <p:nvPr/>
        </p:nvSpPr>
        <p:spPr>
          <a:xfrm>
            <a:off x="5023440" y="1161720"/>
            <a:ext cx="21441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Arial"/>
                <a:ea typeface="DejaVu Sans"/>
              </a:rPr>
              <a:t>테스트 측정 방식 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238" name="그림 11" descr=""/>
          <p:cNvPicPr/>
          <p:nvPr/>
        </p:nvPicPr>
        <p:blipFill>
          <a:blip r:embed="rId1"/>
          <a:stretch/>
        </p:blipFill>
        <p:spPr>
          <a:xfrm>
            <a:off x="2145960" y="1561680"/>
            <a:ext cx="7295400" cy="475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250EDFA-C9AB-46D5-AD0D-B9C9E7684147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1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장치 및 테스트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242" name="TextBox 1"/>
          <p:cNvSpPr/>
          <p:nvPr/>
        </p:nvSpPr>
        <p:spPr>
          <a:xfrm>
            <a:off x="1620000" y="1440000"/>
            <a:ext cx="8459640" cy="26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Arial"/>
                <a:ea typeface="DejaVu Sans"/>
              </a:rPr>
              <a:t>테스트 중점 사항</a:t>
            </a:r>
            <a:endParaRPr b="0" lang="en-US" sz="20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0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전지와 센서의 위치에 따른 테스트가 필요함압력센서를 부착할 발 뒤꿈치에 가해지는 실제 압력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981(Max ADC)/1023(ADC) 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전지와 센서의 위치에 따른 테스트가 필요함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실제 기기 운용 시 예상되는 압력의 범위를 추정할 필요가 있음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endParaRPr b="0" lang="en-US" sz="1800" spc="-1" strike="noStrike">
              <a:latin typeface="Noto Sans CJK KR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95C168E-98D6-4722-82C7-295247782100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5" name="CustomShape 3"/>
          <p:cNvSpPr/>
          <p:nvPr/>
        </p:nvSpPr>
        <p:spPr>
          <a:xfrm>
            <a:off x="0" y="142920"/>
            <a:ext cx="5117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04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장치 및 테스트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665000" y="1978200"/>
            <a:ext cx="9315000" cy="216180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455760" y="1126440"/>
            <a:ext cx="2604240" cy="535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71EC18A-F0E3-403D-82B8-672B131D4F52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0" y="142920"/>
            <a:ext cx="54691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05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프로젝트 일정 및 역할분담</a:t>
            </a:r>
            <a:endParaRPr b="0" lang="en-US" sz="3000" spc="-1" strike="noStrike">
              <a:latin typeface="Noto Sans CJK KR"/>
            </a:endParaRPr>
          </a:p>
        </p:txBody>
      </p:sp>
      <p:pic>
        <p:nvPicPr>
          <p:cNvPr id="251" name="그림 2" descr=""/>
          <p:cNvPicPr/>
          <p:nvPr/>
        </p:nvPicPr>
        <p:blipFill>
          <a:blip r:embed="rId1"/>
          <a:stretch/>
        </p:blipFill>
        <p:spPr>
          <a:xfrm>
            <a:off x="1747080" y="833040"/>
            <a:ext cx="8855640" cy="592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>
            <a:off x="3840840" y="1516320"/>
            <a:ext cx="4510080" cy="360"/>
          </a:xfrm>
          <a:prstGeom prst="line">
            <a:avLst/>
          </a:prstGeom>
          <a:ln w="44280">
            <a:solidFill>
              <a:srgbClr val="00000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4236120" y="2203920"/>
            <a:ext cx="4337280" cy="37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b="0" lang="ko-KR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연구 주제 설명   </a:t>
            </a: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02</a:t>
            </a:r>
            <a:r>
              <a:rPr b="0" lang="en-US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ko-KR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시중 제품과의 비교 </a:t>
            </a: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03</a:t>
            </a:r>
            <a:r>
              <a:rPr b="0" lang="en-US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ko-KR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분석 모델 플로우 차트 </a:t>
            </a: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04 </a:t>
            </a:r>
            <a:r>
              <a:rPr b="0" lang="ko-KR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장치 및 테스트 진행사항</a:t>
            </a: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05 </a:t>
            </a:r>
            <a:r>
              <a:rPr b="0" lang="ko-KR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일정 및 역할 분담 </a:t>
            </a: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06 </a:t>
            </a:r>
            <a:r>
              <a:rPr b="0" lang="ko-KR" sz="2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참고 문헌 및 논문</a:t>
            </a:r>
            <a:endParaRPr b="0" lang="en-US" sz="2200" spc="-1" strike="noStrike">
              <a:latin typeface="Noto Sans CJK KR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5514480" y="645480"/>
            <a:ext cx="1161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ko-KR" sz="3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목차</a:t>
            </a:r>
            <a:endParaRPr b="0" lang="en-US" sz="3600" spc="-1" strike="noStrike">
              <a:latin typeface="Noto Sans CJK KR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B38A91F-A7E0-43D2-A5E5-6B930B96A467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018F919-140A-49E7-AD66-1A434F4FF28A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0" y="142920"/>
            <a:ext cx="43858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06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참고 문헌 및 논문 </a:t>
            </a:r>
            <a:endParaRPr b="0" lang="en-US" sz="3000" spc="-1" strike="noStrike">
              <a:latin typeface="Noto Sans CJK KR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384480" y="1353240"/>
            <a:ext cx="11381760" cy="52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ko-KR" sz="3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이미지</a:t>
            </a:r>
            <a:endParaRPr b="0" lang="en-US" sz="32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b="0" lang="ko-KR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척추측만증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(Scoliosis) image]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Noto Sans CJK KR"/>
                <a:ea typeface="DejaVu Sans"/>
                <a:hlinkClick r:id="rId1"/>
              </a:rPr>
              <a:t>https://www.amc.seoul.kr/asan/healthinfo/disease/diseaseDetail.do?contentId=32565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b="0" lang="ko-KR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미국척추측만증학회 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image]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Noto Sans CJK KR"/>
                <a:ea typeface="DejaVu Sans"/>
                <a:hlinkClick r:id="rId2"/>
              </a:rPr>
              <a:t>http://www.samsunghospital.com/home/healthInfo/content/contenView.do?CONT_SRC_ID=33852&amp;CONT_SRC=HOMEPAGE&amp;CONT_ID=6571&amp;CONT_CLS_CD=001027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b="0" lang="ko-KR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압력센서 </a:t>
            </a: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image]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  <a:hlinkClick r:id="rId3"/>
              </a:rPr>
              <a:t>https://kocoafab.cc/tutorial/view/105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</a:rPr>
              <a:t>  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b="0" lang="ko-KR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발바닥 </a:t>
            </a: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image]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  <a:hlinkClick r:id="rId4"/>
              </a:rPr>
              <a:t>https://v.kakao.com/v/20210531151114558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</a:rPr>
              <a:t>     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b="0" lang="ko-KR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지하웰 족저압 측정 시스템 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image]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Noto Sans CJK KR"/>
                <a:ea typeface="DejaVu Sans"/>
                <a:hlinkClick r:id="rId5"/>
              </a:rPr>
              <a:t>http://www.ghiwell.co.kr/kor/sub/sub02_01_01_new.php?ptype=kor_sub02_01_01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[Balance Checker </a:t>
            </a:r>
            <a:r>
              <a:rPr b="0" lang="ko-KR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족저압 측정 시스템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Noto Sans CJK KR"/>
                <a:ea typeface="DejaVu Sans"/>
                <a:hlinkClick r:id="rId6"/>
              </a:rPr>
              <a:t>https://www.teamelysium.kr/balancechecker/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b="0" lang="ko-KR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엑스바디 족저압 측정 시스템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Noto Sans CJK KR"/>
                <a:ea typeface="DejaVu Sans"/>
                <a:hlinkClick r:id="rId7"/>
              </a:rPr>
              <a:t>http://exbody.kr/hospitals/exbody_ga/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b="0" lang="ko-KR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아두이노 압력센서 회로 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image]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Noto Sans CJK KR"/>
                <a:ea typeface="DejaVu Sans"/>
                <a:hlinkClick r:id="rId8"/>
              </a:rPr>
              <a:t>https://blog.naver.com/PostView.nhn?blogId=roboholic84&amp;logNo=221387405040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</a:t>
            </a:r>
            <a:r>
              <a:rPr b="0" lang="ko-KR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다이나 핏 족저압 측정 신발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] : https://medicaldevice.tistory.com/entry/%EB%B3%B4%ED%96%89%EB%B6%84%EC%84%9D%EC%8B%A0%EB%B0%9C%EC%9D%84-%EC%B0%A9%EC%9A%A9%ED%95%9C-%EB%B0%9C%EB%B0%94%EB%8B%A5-%EC%95%95%EB%A0%A5%EB%B6%84%ED%8F%AC-%EB%B0%8F-%EB%B3%B4%ED%96%89%EB%B6%84%EC%84%9D-%EC%9D%B8%EC%86%94%ED%83%80%EC%9E%85-%EB%B0%9C%EB%B0%94%EB%8B%A5-%EC%95%95%EB%A0%A5-%EC%B8%A1%EC%A0%95-%EB%B0%8F-%EB%B6%84%EC%84%9D-%EB%AC%B4%EC%84%A0%EB%B3%B4%ED%96%89%EB%B6%84%EC%84%9D-Dynafoot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[Database image]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Noto Sans CJK KR"/>
                <a:ea typeface="DejaVu Sans"/>
                <a:hlinkClick r:id="rId9"/>
              </a:rPr>
              <a:t>https://m.blog.naver.com/qbxlvnf11/221127762091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[Arduino Nano 33 IoT image] : 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Noto Sans CJK KR"/>
                <a:ea typeface="DejaVu Sans"/>
                <a:hlinkClick r:id="rId10"/>
              </a:rPr>
              <a:t>https://www.elfadistrelec.no/en/arduino-nano-33-iot-arduino-abx00027/p/30150883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b="0" lang="en-US" sz="1000" spc="-1" strike="noStrike">
              <a:latin typeface="Noto Sans CJK KR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[App Inventor image] :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Noto Sans CJK KR"/>
                <a:ea typeface="DejaVu Sans"/>
                <a:hlinkClick r:id="rId11"/>
              </a:rPr>
              <a:t>http://appinventor.mit.edu/explore/ai2/beginner-videos</a:t>
            </a:r>
            <a:r>
              <a:rPr b="0" lang="en-US" sz="10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endParaRPr b="0" lang="en-US" sz="1000" spc="-1" strike="noStrike">
              <a:latin typeface="Noto Sans CJK KR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Noto Sans CJK KR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Noto Sans CJK KR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ko-KR" sz="3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논문 </a:t>
            </a:r>
            <a:endParaRPr b="0" lang="en-US" sz="3200" spc="-1" strike="noStrike">
              <a:latin typeface="Noto Sans CJK KR"/>
            </a:endParaRPr>
          </a:p>
          <a:p>
            <a:pPr lvl="1" marL="91476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ko-KR" sz="1000" spc="-1" strike="noStrike">
                <a:solidFill>
                  <a:srgbClr val="000000"/>
                </a:solidFill>
                <a:latin typeface="Noto Sans KR"/>
                <a:ea typeface="맑은 고딕"/>
              </a:rPr>
              <a:t>홍주희</a:t>
            </a:r>
            <a:r>
              <a:rPr b="0" lang="en-US" sz="1000" spc="-1" strike="noStrike">
                <a:solidFill>
                  <a:srgbClr val="000000"/>
                </a:solidFill>
                <a:latin typeface="Noto Sans KR"/>
                <a:ea typeface="맑은 고딕"/>
              </a:rPr>
              <a:t>, “</a:t>
            </a:r>
            <a:r>
              <a:rPr b="0" lang="ko-KR" sz="1000" spc="-1" strike="noStrike">
                <a:solidFill>
                  <a:srgbClr val="000000"/>
                </a:solidFill>
                <a:latin typeface="Noto Sans KR"/>
                <a:ea typeface="맑은 고딕"/>
              </a:rPr>
              <a:t>인체 보행 시 양발에 가해지는 압력분포를 통한 자세 뒤틀림 측정 및 분석“</a:t>
            </a:r>
            <a:r>
              <a:rPr b="0" lang="en-US" sz="1000" spc="-1" strike="noStrike">
                <a:solidFill>
                  <a:srgbClr val="000000"/>
                </a:solidFill>
                <a:latin typeface="Noto Sans KR"/>
                <a:ea typeface="맑은 고딕"/>
              </a:rPr>
              <a:t>, </a:t>
            </a:r>
            <a:r>
              <a:rPr b="0" lang="ko-KR" sz="1000" spc="-1" strike="noStrike">
                <a:solidFill>
                  <a:srgbClr val="000000"/>
                </a:solidFill>
                <a:latin typeface="Noto Sans KR"/>
                <a:ea typeface="맑은 고딕"/>
              </a:rPr>
              <a:t>전기학회논문집 </a:t>
            </a:r>
            <a:r>
              <a:rPr b="0" lang="en-US" sz="1000" spc="-1" strike="noStrike">
                <a:solidFill>
                  <a:srgbClr val="000000"/>
                </a:solidFill>
                <a:latin typeface="Noto Sans KR"/>
                <a:ea typeface="맑은 고딕"/>
              </a:rPr>
              <a:t>2016 no.3(2016), pp.487~492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267080" y="3013560"/>
            <a:ext cx="365616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4800" spc="-1" strike="noStrike">
                <a:solidFill>
                  <a:srgbClr val="000000"/>
                </a:solidFill>
                <a:latin typeface="Arial"/>
                <a:ea typeface="DejaVu Sans"/>
              </a:rPr>
              <a:t>감사합니다</a:t>
            </a:r>
            <a:endParaRPr b="0" lang="en-US" sz="4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A7CF3E5-385A-4E64-B85E-A67CBC0221EC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2" name="CustomShape 3"/>
          <p:cNvSpPr/>
          <p:nvPr/>
        </p:nvSpPr>
        <p:spPr>
          <a:xfrm>
            <a:off x="0" y="142920"/>
            <a:ext cx="40215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927360" y="1903320"/>
            <a:ext cx="4638240" cy="37249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Shape 6"/>
          <p:cNvSpPr/>
          <p:nvPr/>
        </p:nvSpPr>
        <p:spPr>
          <a:xfrm>
            <a:off x="1063800" y="2848680"/>
            <a:ext cx="4365720" cy="183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ko-KR" sz="25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척추측만증</a:t>
            </a:r>
            <a:r>
              <a:rPr b="1" lang="en-US" sz="25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(Scoliosis) </a:t>
            </a:r>
            <a:endParaRPr b="0" lang="en-US" sz="25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척추의 정상적인 굴곡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(Curve)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이 관측되지 않고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br>
              <a:rPr sz="1800"/>
            </a:b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옆으로 비정상적인 굴곡이 발생된 경우를 말한다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.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6625440" y="1903320"/>
            <a:ext cx="4638240" cy="37249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그림 5" descr=""/>
          <p:cNvPicPr/>
          <p:nvPr/>
        </p:nvPicPr>
        <p:blipFill>
          <a:blip r:embed="rId1"/>
          <a:stretch/>
        </p:blipFill>
        <p:spPr>
          <a:xfrm>
            <a:off x="7108920" y="2325960"/>
            <a:ext cx="3671280" cy="28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2EEAE63-9C8F-45D2-8067-4B17C86CE9CE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142920"/>
            <a:ext cx="40215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2141280" y="1076400"/>
            <a:ext cx="7908120" cy="36489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그림 2" descr=""/>
          <p:cNvPicPr/>
          <p:nvPr/>
        </p:nvPicPr>
        <p:blipFill>
          <a:blip r:embed="rId1"/>
          <a:stretch/>
        </p:blipFill>
        <p:spPr>
          <a:xfrm>
            <a:off x="3132360" y="1800000"/>
            <a:ext cx="6047280" cy="2562120"/>
          </a:xfrm>
          <a:prstGeom prst="rect">
            <a:avLst/>
          </a:prstGeom>
          <a:ln w="0">
            <a:noFill/>
          </a:ln>
        </p:spPr>
      </p:pic>
      <p:sp>
        <p:nvSpPr>
          <p:cNvPr id="102" name="TextBox 4"/>
          <p:cNvSpPr/>
          <p:nvPr/>
        </p:nvSpPr>
        <p:spPr>
          <a:xfrm>
            <a:off x="2801160" y="1309680"/>
            <a:ext cx="6588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미국척추측만증학회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(Scoliosis Research Society)</a:t>
            </a: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의 치료방침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1431000" y="5037120"/>
            <a:ext cx="9329040" cy="14090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TextBox 6"/>
          <p:cNvSpPr/>
          <p:nvPr/>
        </p:nvSpPr>
        <p:spPr>
          <a:xfrm>
            <a:off x="1695960" y="5256360"/>
            <a:ext cx="879876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X-ray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등 영상장비를 활용한 추적 관찰보다 연속적으로 측정 가능한 장치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운동과 스트레칭을 통한 교정치료의 효과를 빠르게 확인하고 수정이 가능한 장치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D01878B-0042-47E4-A097-9A6B52197639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0" y="142920"/>
            <a:ext cx="40215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770400" y="1473120"/>
            <a:ext cx="10650240" cy="42638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TextBox 5"/>
          <p:cNvSpPr/>
          <p:nvPr/>
        </p:nvSpPr>
        <p:spPr>
          <a:xfrm>
            <a:off x="5508720" y="2131200"/>
            <a:ext cx="558720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20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명의 피험자 중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명의 정상 피험자는 양 발의 압력차가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30 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이하인데 반해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척추측만증을 앓고 있는 피험자는 양 발의 압력차가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30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이상으로 나타난다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 “ </a:t>
            </a:r>
            <a:endParaRPr b="0" lang="en-US" sz="16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1)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홍주희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,“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인체 보행 시 양 발에 가해지는 압력분포를 통한 자세 뒤틀림 측정 및 분석“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전기학회논문집 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2016 no.3(2016), pp. 487~492</a:t>
            </a:r>
            <a:endParaRPr b="0" lang="en-US" sz="800" spc="-1" strike="noStrike">
              <a:latin typeface="Noto Sans CJK KR"/>
            </a:endParaRPr>
          </a:p>
        </p:txBody>
      </p:sp>
      <p:sp>
        <p:nvSpPr>
          <p:cNvPr id="110" name="화살표: 아래쪽 6"/>
          <p:cNvSpPr/>
          <p:nvPr/>
        </p:nvSpPr>
        <p:spPr>
          <a:xfrm>
            <a:off x="8141400" y="3596400"/>
            <a:ext cx="322560" cy="309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1" name="TextBox 7"/>
          <p:cNvSpPr/>
          <p:nvPr/>
        </p:nvSpPr>
        <p:spPr>
          <a:xfrm>
            <a:off x="6217560" y="4313880"/>
            <a:ext cx="4170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발에 가해지는 압력을 비교하여 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척추측만증 추적관측에 활용할 수 있음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1620000" y="1643760"/>
            <a:ext cx="3123720" cy="393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90069BC-54F9-44F9-B4FF-1A7454D81910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5" name="CustomShape 3"/>
          <p:cNvSpPr/>
          <p:nvPr/>
        </p:nvSpPr>
        <p:spPr>
          <a:xfrm>
            <a:off x="0" y="142920"/>
            <a:ext cx="40215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01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연구 주제 설명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770400" y="1005840"/>
            <a:ext cx="10650240" cy="34232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7" name="그룹 13"/>
          <p:cNvGrpSpPr/>
          <p:nvPr/>
        </p:nvGrpSpPr>
        <p:grpSpPr>
          <a:xfrm>
            <a:off x="1180440" y="1434960"/>
            <a:ext cx="4293000" cy="2582280"/>
            <a:chOff x="1180440" y="1434960"/>
            <a:chExt cx="4293000" cy="2582280"/>
          </a:xfrm>
        </p:grpSpPr>
        <p:grpSp>
          <p:nvGrpSpPr>
            <p:cNvPr id="118" name="그룹 11"/>
            <p:cNvGrpSpPr/>
            <p:nvPr/>
          </p:nvGrpSpPr>
          <p:grpSpPr>
            <a:xfrm>
              <a:off x="1180440" y="1434960"/>
              <a:ext cx="4293000" cy="2582280"/>
              <a:chOff x="1180440" y="1434960"/>
              <a:chExt cx="4293000" cy="2582280"/>
            </a:xfrm>
          </p:grpSpPr>
          <p:pic>
            <p:nvPicPr>
              <p:cNvPr id="119" name="Picture 2" descr="발발"/>
              <p:cNvPicPr/>
              <p:nvPr/>
            </p:nvPicPr>
            <p:blipFill>
              <a:blip r:embed="rId1"/>
              <a:stretch/>
            </p:blipFill>
            <p:spPr>
              <a:xfrm>
                <a:off x="1180440" y="1434960"/>
                <a:ext cx="4293000" cy="258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20" name="CustomShape 5"/>
              <p:cNvSpPr/>
              <p:nvPr/>
            </p:nvSpPr>
            <p:spPr>
              <a:xfrm>
                <a:off x="2672280" y="3125880"/>
                <a:ext cx="317160" cy="277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21" name="CustomShape 6"/>
              <p:cNvSpPr/>
              <p:nvPr/>
            </p:nvSpPr>
            <p:spPr>
              <a:xfrm>
                <a:off x="3640680" y="3128760"/>
                <a:ext cx="317160" cy="277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pic>
            <p:nvPicPr>
              <p:cNvPr id="122" name="Picture 12" descr=""/>
              <p:cNvPicPr/>
              <p:nvPr/>
            </p:nvPicPr>
            <p:blipFill>
              <a:blip r:embed="rId2"/>
              <a:stretch/>
            </p:blipFill>
            <p:spPr>
              <a:xfrm>
                <a:off x="1269000" y="3238560"/>
                <a:ext cx="729720" cy="689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23" name="CustomShape 7"/>
              <p:cNvSpPr/>
              <p:nvPr/>
            </p:nvSpPr>
            <p:spPr>
              <a:xfrm flipV="1">
                <a:off x="1999800" y="3334680"/>
                <a:ext cx="6717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000000"/>
                </a:solidFill>
                <a:tailEnd len="med" type="triangle" w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24" name="CustomShape 8"/>
              <p:cNvSpPr/>
              <p:nvPr/>
            </p:nvSpPr>
            <p:spPr>
              <a:xfrm flipH="1">
                <a:off x="3957840" y="3242160"/>
                <a:ext cx="559080" cy="45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000000"/>
                </a:solidFill>
                <a:tailEnd len="med" type="triangle" w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pic>
          <p:nvPicPr>
            <p:cNvPr id="125" name="Picture 12" descr=""/>
            <p:cNvPicPr/>
            <p:nvPr/>
          </p:nvPicPr>
          <p:blipFill>
            <a:blip r:embed="rId3"/>
            <a:stretch/>
          </p:blipFill>
          <p:spPr>
            <a:xfrm>
              <a:off x="4518000" y="3079800"/>
              <a:ext cx="813600" cy="647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6" name="CustomShape 4"/>
          <p:cNvSpPr/>
          <p:nvPr/>
        </p:nvSpPr>
        <p:spPr>
          <a:xfrm>
            <a:off x="770400" y="4709520"/>
            <a:ext cx="10650240" cy="14191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TextBox 15"/>
          <p:cNvSpPr/>
          <p:nvPr/>
        </p:nvSpPr>
        <p:spPr>
          <a:xfrm>
            <a:off x="1634400" y="4966920"/>
            <a:ext cx="89060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양 발에 가해지는 압력을 측정하고 정량적인 데이터를 연속적으로 확인할 수 있음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연속적인 관측자료를 통해 척추측만증을 조기 검진하고 효율적으로 관리할 수 있음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128" name="TextBox 17"/>
          <p:cNvSpPr/>
          <p:nvPr/>
        </p:nvSpPr>
        <p:spPr>
          <a:xfrm>
            <a:off x="5727960" y="1941840"/>
            <a:ext cx="5693040" cy="15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보행이 진행 될 때 발바닥이 체중을 지지하는 면적은 </a:t>
            </a:r>
            <a:endParaRPr b="0" lang="en-US" sz="1600" spc="-1" strike="noStrike">
              <a:latin typeface="Noto Sans CJK KR"/>
            </a:endParaRPr>
          </a:p>
          <a:p>
            <a:pPr marL="36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엄지발가락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발 볼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발 날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뒤꿈치가 제일 넓음 </a:t>
            </a:r>
            <a:endParaRPr b="0" lang="en-US" sz="1600" spc="-1" strike="noStrike">
              <a:latin typeface="Noto Sans CJK KR"/>
            </a:endParaRPr>
          </a:p>
          <a:p>
            <a:pPr marL="360">
              <a:lnSpc>
                <a:spcPct val="100000"/>
              </a:lnSpc>
              <a:buNone/>
            </a:pPr>
            <a:endParaRPr b="0" lang="en-US" sz="1600" spc="-1" strike="noStrike">
              <a:latin typeface="Noto Sans CJK KR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하중이 가장 많이 집중되는 발 뒤꿈치에 압력장치를 부착</a:t>
            </a:r>
            <a:endParaRPr b="0" lang="en-US" sz="16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Noto Sans CJK KR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부착한 압력장치에 측정되는 양 발의 압력을 측정 </a:t>
            </a:r>
            <a:endParaRPr b="0" lang="en-US" sz="16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53D837D-EE31-4BC9-96E6-005B1279C919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19480" y="1009080"/>
            <a:ext cx="5294520" cy="570528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TextBox 4"/>
          <p:cNvSpPr/>
          <p:nvPr/>
        </p:nvSpPr>
        <p:spPr>
          <a:xfrm>
            <a:off x="1490760" y="1273680"/>
            <a:ext cx="32763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Arial"/>
                <a:ea typeface="DejaVu Sans"/>
              </a:rPr>
              <a:t>족저압 측정 시스템의 현황 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6258240" y="1009080"/>
            <a:ext cx="5451840" cy="570528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TextBox 6"/>
          <p:cNvSpPr/>
          <p:nvPr/>
        </p:nvSpPr>
        <p:spPr>
          <a:xfrm>
            <a:off x="795600" y="2274840"/>
            <a:ext cx="453312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정적 족저압 측정을 통한 근골격계 질환 예측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족저압 분포 현황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압력 중심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보행 간격 등 보행 분석을 통한 관측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족저압 측정 데이터를 기반으로 </a:t>
            </a:r>
            <a:br>
              <a:rPr sz="1800"/>
            </a:b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정상군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환자군 분류 모델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</p:txBody>
      </p:sp>
      <p:pic>
        <p:nvPicPr>
          <p:cNvPr id="136" name="그림 8" descr=""/>
          <p:cNvPicPr/>
          <p:nvPr/>
        </p:nvPicPr>
        <p:blipFill>
          <a:blip r:embed="rId1"/>
          <a:stretch/>
        </p:blipFill>
        <p:spPr>
          <a:xfrm>
            <a:off x="6991200" y="1689480"/>
            <a:ext cx="4010040" cy="1766880"/>
          </a:xfrm>
          <a:prstGeom prst="rect">
            <a:avLst/>
          </a:prstGeom>
          <a:ln w="0">
            <a:noFill/>
          </a:ln>
        </p:spPr>
      </p:pic>
      <p:pic>
        <p:nvPicPr>
          <p:cNvPr id="137" name="그림 10" descr=""/>
          <p:cNvPicPr/>
          <p:nvPr/>
        </p:nvPicPr>
        <p:blipFill>
          <a:blip r:embed="rId2"/>
          <a:stretch/>
        </p:blipFill>
        <p:spPr>
          <a:xfrm>
            <a:off x="6991200" y="4374000"/>
            <a:ext cx="3900600" cy="1914120"/>
          </a:xfrm>
          <a:prstGeom prst="rect">
            <a:avLst/>
          </a:prstGeom>
          <a:ln w="0">
            <a:noFill/>
          </a:ln>
        </p:spPr>
      </p:pic>
      <p:sp>
        <p:nvSpPr>
          <p:cNvPr id="138" name="TextBox 11"/>
          <p:cNvSpPr/>
          <p:nvPr/>
        </p:nvSpPr>
        <p:spPr>
          <a:xfrm>
            <a:off x="7806240" y="1224720"/>
            <a:ext cx="23554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Exbody Gait Analyzer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139" name="TextBox 12"/>
          <p:cNvSpPr/>
          <p:nvPr/>
        </p:nvSpPr>
        <p:spPr>
          <a:xfrm>
            <a:off x="7852680" y="3798720"/>
            <a:ext cx="2177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Ghi Well Balance Fit </a:t>
            </a:r>
            <a:endParaRPr b="0" lang="en-US" sz="16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B7728C-0E60-4A18-99B6-488CBF56340E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2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1471680" y="1302480"/>
            <a:ext cx="9248400" cy="15969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TextBox 4"/>
          <p:cNvSpPr/>
          <p:nvPr/>
        </p:nvSpPr>
        <p:spPr>
          <a:xfrm>
            <a:off x="4661280" y="822960"/>
            <a:ext cx="2867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Exbody Gait Analyzer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45" name="Picture 8" descr="엑스바디 보행 분석 6100 RMT 1"/>
          <p:cNvPicPr/>
          <p:nvPr/>
        </p:nvPicPr>
        <p:blipFill>
          <a:blip r:embed="rId1"/>
          <a:stretch/>
        </p:blipFill>
        <p:spPr>
          <a:xfrm>
            <a:off x="1471680" y="1411920"/>
            <a:ext cx="2461680" cy="1468800"/>
          </a:xfrm>
          <a:prstGeom prst="rect">
            <a:avLst/>
          </a:prstGeom>
          <a:ln w="0">
            <a:noFill/>
          </a:ln>
        </p:spPr>
      </p:pic>
      <p:sp>
        <p:nvSpPr>
          <p:cNvPr id="146" name="TextBox 8"/>
          <p:cNvSpPr/>
          <p:nvPr/>
        </p:nvSpPr>
        <p:spPr>
          <a:xfrm>
            <a:off x="4716720" y="1911240"/>
            <a:ext cx="4611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01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정적 족저압 측정 방식 이용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패드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471680" y="3056400"/>
            <a:ext cx="9248400" cy="15969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Picture 2" descr="엑스바디 동적족저압 측정 분석 GA 6"/>
          <p:cNvPicPr/>
          <p:nvPr/>
        </p:nvPicPr>
        <p:blipFill>
          <a:blip r:embed="rId2"/>
          <a:stretch/>
        </p:blipFill>
        <p:spPr>
          <a:xfrm>
            <a:off x="1768320" y="3195000"/>
            <a:ext cx="1823400" cy="1320120"/>
          </a:xfrm>
          <a:prstGeom prst="rect">
            <a:avLst/>
          </a:prstGeom>
          <a:ln w="0">
            <a:noFill/>
          </a:ln>
        </p:spPr>
      </p:pic>
      <p:sp>
        <p:nvSpPr>
          <p:cNvPr id="149" name="CustomShape 4"/>
          <p:cNvSpPr/>
          <p:nvPr/>
        </p:nvSpPr>
        <p:spPr>
          <a:xfrm>
            <a:off x="1471320" y="4872960"/>
            <a:ext cx="9248400" cy="15969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Picture 4" descr="엑스바디 동적족저압 측정 분석 GA 7"/>
          <p:cNvPicPr/>
          <p:nvPr/>
        </p:nvPicPr>
        <p:blipFill>
          <a:blip r:embed="rId3"/>
          <a:stretch/>
        </p:blipFill>
        <p:spPr>
          <a:xfrm>
            <a:off x="1768320" y="4960800"/>
            <a:ext cx="1823400" cy="1362600"/>
          </a:xfrm>
          <a:prstGeom prst="rect">
            <a:avLst/>
          </a:prstGeom>
          <a:ln w="0">
            <a:noFill/>
          </a:ln>
        </p:spPr>
      </p:pic>
      <p:sp>
        <p:nvSpPr>
          <p:cNvPr id="151" name="TextBox 6"/>
          <p:cNvSpPr/>
          <p:nvPr/>
        </p:nvSpPr>
        <p:spPr>
          <a:xfrm>
            <a:off x="4716720" y="5370840"/>
            <a:ext cx="356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03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분석 결과 시각화 리포트제시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2" name="TextBox 5"/>
          <p:cNvSpPr/>
          <p:nvPr/>
        </p:nvSpPr>
        <p:spPr>
          <a:xfrm>
            <a:off x="4716720" y="3170160"/>
            <a:ext cx="5529600" cy="16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02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정적 족저압 측정을 통한 근골격계 질환 예측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관절염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당노병에 기인한 족부변형 검사 </a:t>
            </a:r>
            <a:endParaRPr b="0" lang="en-US" sz="1600" spc="-1" strike="noStrike">
              <a:latin typeface="Noto Sans CJK KR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근골격계 질환 검사 </a:t>
            </a:r>
            <a:endParaRPr b="0" lang="en-US" sz="1600" spc="-1" strike="noStrike">
              <a:latin typeface="Noto Sans CJK KR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이상보행 예측 </a:t>
            </a:r>
            <a:endParaRPr b="0" lang="en-US" sz="16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8FC7302-A5E2-41AE-B87D-3BB8331425D4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0" y="0"/>
            <a:ext cx="12190680" cy="742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0" y="142920"/>
            <a:ext cx="471600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02</a:t>
            </a:r>
            <a:r>
              <a:rPr b="0" lang="en-US" sz="3000" spc="-1" strike="noStrike">
                <a:solidFill>
                  <a:srgbClr val="f2f2f2"/>
                </a:solidFill>
                <a:latin typeface="맑은 고딕"/>
                <a:ea typeface="맑은 고딕"/>
              </a:rPr>
              <a:t> </a:t>
            </a:r>
            <a:r>
              <a:rPr b="0" lang="ko-KR" sz="3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시중 제품과의 비교   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942120" y="1302480"/>
            <a:ext cx="10325520" cy="19112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TextBox 4"/>
          <p:cNvSpPr/>
          <p:nvPr/>
        </p:nvSpPr>
        <p:spPr>
          <a:xfrm>
            <a:off x="5438520" y="786600"/>
            <a:ext cx="1313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Dynafoot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58" name="TextBox 8"/>
          <p:cNvSpPr/>
          <p:nvPr/>
        </p:nvSpPr>
        <p:spPr>
          <a:xfrm>
            <a:off x="4716720" y="1976040"/>
            <a:ext cx="4611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01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동적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·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정적 족저압 측정 방식 이용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인솔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942120" y="3429000"/>
            <a:ext cx="10325520" cy="311904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d9d9d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TextBox 6"/>
          <p:cNvSpPr/>
          <p:nvPr/>
        </p:nvSpPr>
        <p:spPr>
          <a:xfrm>
            <a:off x="4716720" y="3773160"/>
            <a:ext cx="5507280" cy="20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02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분석 결과 시각화 리포트제시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동적 보행 분석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자유로운 행동 패턴에서 측정</a:t>
            </a:r>
            <a:endParaRPr b="0" lang="en-US" sz="16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분석 항목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압력 분포 및 보행분석 </a:t>
            </a:r>
            <a:endParaRPr b="0" lang="en-US" sz="1600" spc="-1" strike="noStrike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  <a:ea typeface="DejaVu Sans"/>
              </a:rPr>
              <a:t>측정 척도 </a:t>
            </a:r>
            <a:endParaRPr b="0" lang="en-US" sz="1600" spc="-1" strike="noStrike">
              <a:latin typeface="Noto Sans CJK KR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Mean/Max/Local Pressure</a:t>
            </a:r>
            <a:endParaRPr b="0" lang="en-US" sz="1600" spc="-1" strike="noStrike">
              <a:latin typeface="Noto Sans CJK KR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Distance, Duration, Step length, Velocity </a:t>
            </a:r>
            <a:endParaRPr b="0" lang="en-US" sz="1600" spc="-1" strike="noStrike">
              <a:latin typeface="Noto Sans CJK KR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2D/3D Pressure Display </a:t>
            </a:r>
            <a:endParaRPr b="0" lang="en-US" sz="1600" spc="-1" strike="noStrike">
              <a:latin typeface="Noto Sans CJK KR"/>
            </a:endParaRPr>
          </a:p>
        </p:txBody>
      </p:sp>
      <p:pic>
        <p:nvPicPr>
          <p:cNvPr id="161" name="그림 11" descr=""/>
          <p:cNvPicPr/>
          <p:nvPr/>
        </p:nvPicPr>
        <p:blipFill>
          <a:blip r:embed="rId1"/>
          <a:stretch/>
        </p:blipFill>
        <p:spPr>
          <a:xfrm>
            <a:off x="1168920" y="1565280"/>
            <a:ext cx="2634120" cy="1322280"/>
          </a:xfrm>
          <a:prstGeom prst="rect">
            <a:avLst/>
          </a:prstGeom>
          <a:ln w="0">
            <a:noFill/>
          </a:ln>
        </p:spPr>
      </p:pic>
      <p:pic>
        <p:nvPicPr>
          <p:cNvPr id="162" name="그림 13" descr=""/>
          <p:cNvPicPr/>
          <p:nvPr/>
        </p:nvPicPr>
        <p:blipFill>
          <a:blip r:embed="rId2"/>
          <a:stretch/>
        </p:blipFill>
        <p:spPr>
          <a:xfrm>
            <a:off x="1168920" y="4063320"/>
            <a:ext cx="2634120" cy="167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2442</TotalTime>
  <Application>LibreOffice/7.3.6.2$Linux_X86_64 LibreOffice_project/30$Build-2</Application>
  <AppVersion>15.0000</AppVersion>
  <Words>1341</Words>
  <Paragraphs>219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2022-09-29T12:26:33Z</dcterms:created>
  <dc:creator>SeokGyu</dc:creator>
  <dc:description/>
  <dc:language>ko-KR</dc:language>
  <cp:lastModifiedBy/>
  <dcterms:modified xsi:type="dcterms:W3CDTF">2022-11-10T11:31:57Z</dcterms:modified>
  <cp:revision>164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18</vt:i4>
  </property>
  <property fmtid="{D5CDD505-2E9C-101B-9397-08002B2CF9AE}" pid="7" name="PresentationFormat">
    <vt:lpwstr>와이드스크린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21</vt:i4>
  </property>
</Properties>
</file>